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"/>
  </p:notesMasterIdLst>
  <p:sldIdLst>
    <p:sldId id="2147471595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4" autoAdjust="0"/>
    <p:restoredTop sz="94660"/>
  </p:normalViewPr>
  <p:slideViewPr>
    <p:cSldViewPr snapToGrid="0">
      <p:cViewPr varScale="1">
        <p:scale>
          <a:sx n="143" d="100"/>
          <a:sy n="143" d="100"/>
        </p:scale>
        <p:origin x="25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0DBC72-5673-4F2A-8AA1-21F41788B26C}" type="datetimeFigureOut">
              <a:rPr lang="en-US" smtClean="0"/>
              <a:t>1/31/2024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139F91-E886-4080-9D8E-EA0FDD574E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0846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Inspired by Healthcare</a:t>
            </a:r>
          </a:p>
          <a:p>
            <a:endParaRPr lang="en-US" dirty="0"/>
          </a:p>
          <a:p>
            <a:r>
              <a:rPr lang="en-US" b="0" i="0" dirty="0">
                <a:solidFill>
                  <a:srgbClr val="E6EDF3"/>
                </a:solidFill>
                <a:effectLst/>
                <a:latin typeface="-apple-system"/>
              </a:rPr>
              <a:t>A pattern that showcases how to use AI Document Intelligence and document summarization: </a:t>
            </a:r>
            <a:r>
              <a:rPr lang="en-US" dirty="0"/>
              <a:t>https://github.com/appdevgbb/pattern-ai-doc-recognizer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4A9C0F1-04A0-5A4D-8BB8-8EA9728E294C}" type="slidenum">
              <a:rPr kumimoji="0" lang="pt-P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pt-P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935953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jpe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8.jpeg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3.jpe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jpe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8.jpeg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quare phot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302431"/>
            <a:ext cx="4167887" cy="1231106"/>
          </a:xfrm>
        </p:spPr>
        <p:txBody>
          <a:bodyPr anchor="b" anchorCtr="0">
            <a:spAutoFit/>
          </a:bodyPr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3" name="Picture 2" descr="Woman with Surface Studio">
            <a:extLst>
              <a:ext uri="{FF2B5EF4-FFF2-40B4-BE49-F238E27FC236}">
                <a16:creationId xmlns:a16="http://schemas.microsoft.com/office/drawing/2014/main" id="{DF420509-B374-8484-B263-30454C986927}"/>
              </a:ext>
            </a:extLst>
          </p:cNvPr>
          <p:cNvPicPr>
            <a:picLocks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0706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Conten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C2759870-0BEA-44DC-A414-1C70D04E35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BFEF95FA-F121-4653-B60A-0D068C34546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88963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327262A-D327-4189-AD22-BAD67CF4AB7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4">
            <a:extLst>
              <a:ext uri="{FF2B5EF4-FFF2-40B4-BE49-F238E27FC236}">
                <a16:creationId xmlns:a16="http://schemas.microsoft.com/office/drawing/2014/main" id="{47F8EAA9-0E64-4589-A234-BC31685BE7D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94451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07CBEB8-AFEF-362F-CB36-DC00FA4C6C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78952682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B20F198-3776-433D-85A8-C2B6AC6235F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7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97BC59AA-6CF8-4091-8008-21AA9AD8E8B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5217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22263" indent="-150813">
              <a:defRPr lang="en-US" sz="1800" dirty="0"/>
            </a:lvl2pPr>
            <a:lvl3pPr marL="466725" indent="-138113">
              <a:defRPr lang="en-US" dirty="0"/>
            </a:lvl3pPr>
            <a:lvl4pPr marL="595313" indent="-128588">
              <a:defRPr lang="en-US" dirty="0"/>
            </a:lvl4pPr>
            <a:lvl5pPr marL="731838" indent="-1222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BECED387-BA3E-49B2-8F1E-0E371E09E0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63796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6B26A1CD-81F9-4C2F-896F-E69757C6658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63796" y="238413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79263A4B-A9A8-4CE5-96A8-6F6EC365E51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42375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205743D-F71A-4647-9BE4-2900BDA2582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42375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8998840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1506">
          <p15:clr>
            <a:srgbClr val="5ACBF0"/>
          </p15:clr>
        </p15:guide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430">
          <p15:clr>
            <a:srgbClr val="5ACBF0"/>
          </p15:clr>
        </p15:guide>
        <p15:guide id="7" pos="2811">
          <p15:clr>
            <a:srgbClr val="5ACBF0"/>
          </p15:clr>
        </p15:guide>
        <p15:guide id="8" pos="4871">
          <p15:clr>
            <a:srgbClr val="5ACBF0"/>
          </p15:clr>
        </p15:guide>
        <p15:guide id="9" pos="5251">
          <p15:clr>
            <a:srgbClr val="5ACBF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125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13125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4208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44208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3133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073133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4222903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1436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849007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49007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13814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113814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378621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78621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40485AC-5036-400C-92C3-D3E9EC0252B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643428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F90290A2-7689-4DF5-971A-36C2D917341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643428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9328219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610">
          <p15:clr>
            <a:srgbClr val="5ACBF0"/>
          </p15:clr>
        </p15:guide>
        <p15:guide id="7" pos="1795">
          <p15:clr>
            <a:srgbClr val="5ACBF0"/>
          </p15:clr>
        </p15:guide>
        <p15:guide id="8" pos="3035">
          <p15:clr>
            <a:srgbClr val="5ACBF0"/>
          </p15:clr>
        </p15:guide>
        <p15:guide id="9" pos="3221">
          <p15:clr>
            <a:srgbClr val="5ACBF0"/>
          </p15:clr>
        </p15:guide>
        <p15:guide id="10" pos="4461">
          <p15:clr>
            <a:srgbClr val="5ACBF0"/>
          </p15:clr>
        </p15:guide>
        <p15:guide id="11" pos="5890">
          <p15:clr>
            <a:srgbClr val="5ACBF0"/>
          </p15:clr>
        </p15:guide>
        <p15:guide id="12" orient="horz" pos="1436">
          <p15:clr>
            <a:srgbClr val="5ACBF0"/>
          </p15:clr>
        </p15:guide>
        <p15:guide id="13" pos="4646">
          <p15:clr>
            <a:srgbClr val="5ACBF0"/>
          </p15:clr>
        </p15:guide>
        <p15:guide id="14" pos="6072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5670719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4" y="2875002"/>
            <a:ext cx="4127692" cy="1107996"/>
          </a:xfrm>
        </p:spPr>
        <p:txBody>
          <a:bodyPr wrap="square" anchor="ctr">
            <a:sp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5132315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0" orient="horz" pos="288">
          <p15:clr>
            <a:srgbClr val="5ACBF0"/>
          </p15:clr>
        </p15:guide>
        <p15:guide id="32" orient="horz" pos="2160">
          <p15:clr>
            <a:srgbClr val="5ACBF0"/>
          </p15:clr>
        </p15:guide>
        <p15:guide id="33" pos="2976">
          <p15:clr>
            <a:srgbClr val="5ACBF0"/>
          </p15:clr>
        </p15:guide>
        <p15:guide id="34" pos="3336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8604282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5C9167-B5C7-4834-AC78-240C8C3EF1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8963"/>
            <a:ext cx="4158362" cy="2535236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Title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0"/>
            <a:ext cx="4162425" cy="2733497"/>
          </a:xfrm>
        </p:spPr>
        <p:txBody>
          <a:bodyPr/>
          <a:lstStyle>
            <a:lvl1pPr marL="0" indent="0">
              <a:buNone/>
              <a:defRPr sz="22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E18FD0C-FA99-4937-92CD-5CF7F279CD8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BDF4B0-32EF-4DA8-9A83-B73DD8310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84228309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7" orient="horz" pos="1968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2DE97-5F35-4963-AC7A-96FEB9806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4159950" cy="5683249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09A47B-FEF5-47F3-B2DD-A73E7C323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92917175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5" orient="horz" pos="2160">
          <p15:clr>
            <a:srgbClr val="5ACBF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E2C6C6-B442-4DE7-9C6C-405B900531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979738"/>
            <a:ext cx="4163125" cy="3289300"/>
          </a:xfrm>
        </p:spPr>
        <p:txBody>
          <a:bodyPr anchor="t"/>
          <a:lstStyle>
            <a:lvl1pPr>
              <a:defRPr sz="2800"/>
            </a:lvl1pPr>
          </a:lstStyle>
          <a:p>
            <a:r>
              <a:rPr lang="en-US"/>
              <a:t>Square photo layout with smaller text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EBEAA94-C151-43DE-8A5A-09E8A930427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2F1290-9237-4BEE-AAAC-6708F28626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61599786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302431"/>
            <a:ext cx="4167887" cy="1231106"/>
          </a:xfrm>
        </p:spPr>
        <p:txBody>
          <a:bodyPr anchor="b" anchorCtr="0">
            <a:spAutoFit/>
          </a:bodyPr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pic>
        <p:nvPicPr>
          <p:cNvPr id="3" name="MS logo white - EMF" descr="Microsoft logo white text version">
            <a:extLst>
              <a:ext uri="{FF2B5EF4-FFF2-40B4-BE49-F238E27FC236}">
                <a16:creationId xmlns:a16="http://schemas.microsoft.com/office/drawing/2014/main" id="{55A1818D-42EB-ADC6-A242-215C6D8E818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4" name="Picture 3" descr="Woman with Surface Studio">
            <a:extLst>
              <a:ext uri="{FF2B5EF4-FFF2-40B4-BE49-F238E27FC236}">
                <a16:creationId xmlns:a16="http://schemas.microsoft.com/office/drawing/2014/main" id="{B9701B2D-C12B-60D0-C725-C8614FF199C7}"/>
              </a:ext>
            </a:extLst>
          </p:cNvPr>
          <p:cNvPicPr>
            <a:picLocks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87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0" y="3657600"/>
            <a:ext cx="12192000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48984314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-3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  <a:tileRect/>
          </a:gradFill>
        </p:spPr>
        <p:txBody>
          <a:bodyPr lIns="585216" tIns="585216" rIns="585216" bIns="585216" anchor="ctr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4894F6-B50F-43E1-83FC-4F2200B2F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60331293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3576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righ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6522720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lIns="585216" tIns="585216" rIns="585216" bIns="585216" anchor="ctr">
            <a:noAutofit/>
          </a:bodyPr>
          <a:lstStyle>
            <a:lvl1pPr algn="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29011D-E3B4-416F-9D7F-7A99AE49F6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73042999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4105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157216"/>
            <a:ext cx="11018520" cy="111182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6C37-D0C9-4349-A860-B639C4EB9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26436274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499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-2381" y="228600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37160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50516986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  <p15:guide id="6" orient="horz" pos="720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7DCA08-1117-4B11-AEFD-AAB2B3354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199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5367528" cy="347472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1860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39255" y="2025650"/>
            <a:ext cx="5367528" cy="3474720"/>
          </a:xfrm>
          <a:blipFill>
            <a:blip r:embed="rId3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54540569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3749">
          <p15:clr>
            <a:srgbClr val="5ACBF0"/>
          </p15:clr>
        </p15:guide>
        <p15:guide id="7" pos="3931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3474720" cy="3474720"/>
          </a:xfrm>
          <a:blipFill>
            <a:blip r:embed="rId2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8640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358640" y="2025650"/>
            <a:ext cx="3474720" cy="3474720"/>
          </a:xfrm>
          <a:blipFill>
            <a:blip r:embed="rId3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34351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32063" y="2025650"/>
            <a:ext cx="3474720" cy="3474720"/>
          </a:xfrm>
          <a:blipFill>
            <a:blip r:embed="rId4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B36921-D927-4BA6-8891-8AEE97849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89285715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557">
          <p15:clr>
            <a:srgbClr val="5ACBF0"/>
          </p15:clr>
        </p15:guide>
        <p15:guide id="7" pos="2744">
          <p15:clr>
            <a:srgbClr val="5ACBF0"/>
          </p15:clr>
        </p15:guide>
        <p15:guide id="8" pos="4936">
          <p15:clr>
            <a:srgbClr val="5ACBF0"/>
          </p15:clr>
        </p15:guide>
        <p15:guide id="9" pos="5123">
          <p15:clr>
            <a:srgbClr val="5ACBF0"/>
          </p15:clr>
        </p15:guide>
        <p15:guide id="10" orient="horz" pos="3465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2532888" cy="253288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908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413908" y="2025650"/>
            <a:ext cx="2532888" cy="253288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5204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45204" y="2025650"/>
            <a:ext cx="2532888" cy="2532888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8E883C1-8203-4549-AF30-B96AEC45AC6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6500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BD58C33-921C-42F1-9803-1C798DB54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073895" y="2025650"/>
            <a:ext cx="2532888" cy="2532888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F56B00-AAD4-4F4F-8228-B6CF8367DE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43680735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2993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2870">
          <p15:clr>
            <a:srgbClr val="5ACBF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5334000"/>
            <a:ext cx="4892040" cy="9350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6062472" cy="280720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14744" y="5334000"/>
            <a:ext cx="4892040" cy="93821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6129528" y="2286000"/>
            <a:ext cx="6062472" cy="280720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AE597A-BE1E-6B1F-960D-A90DC954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67300908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4" orient="horz" pos="3209">
          <p15:clr>
            <a:srgbClr val="5ACBF0"/>
          </p15:clr>
        </p15:guide>
        <p15:guide id="5" pos="3826">
          <p15:clr>
            <a:srgbClr val="5ACBF0"/>
          </p15:clr>
        </p15:guide>
        <p15:guide id="6" pos="3859">
          <p15:clr>
            <a:srgbClr val="5ACBF0"/>
          </p15:clr>
        </p15:guide>
        <p15:guide id="11" pos="1910">
          <p15:clr>
            <a:srgbClr val="5ACBF0"/>
          </p15:clr>
        </p15:guide>
        <p15:guide id="12" pos="5770">
          <p15:clr>
            <a:srgbClr val="5ACBF0"/>
          </p15:clr>
        </p15:guide>
        <p15:guide id="13" orient="horz" pos="3360">
          <p15:clr>
            <a:srgbClr val="5ACBF0"/>
          </p15:clr>
        </p15:guide>
        <p15:guide id="14" orient="horz">
          <p15:clr>
            <a:srgbClr val="5ACBF0"/>
          </p15:clr>
        </p15:guide>
        <p15:guide id="15" pos="3451">
          <p15:clr>
            <a:srgbClr val="5ACBF0"/>
          </p15:clr>
        </p15:guide>
        <p15:guide id="16" pos="4229">
          <p15:clr>
            <a:srgbClr val="5ACBF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2852928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4023360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69536" y="4799409"/>
            <a:ext cx="2852928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084320" y="2286000"/>
            <a:ext cx="4023360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753856" y="4799410"/>
            <a:ext cx="2852928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68640" y="2286000"/>
            <a:ext cx="4023360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B999C7-F5A8-46A6-92C5-AA3BE4E26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10875316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2534">
          <p15:clr>
            <a:srgbClr val="5ACBF0"/>
          </p15:clr>
        </p15:guide>
        <p15:guide id="6" pos="2573">
          <p15:clr>
            <a:srgbClr val="5ACBF0"/>
          </p15:clr>
        </p15:guide>
        <p15:guide id="8" pos="5109">
          <p15:clr>
            <a:srgbClr val="5ACBF0"/>
          </p15:clr>
        </p15:guide>
        <p15:guide id="9" pos="5145">
          <p15:clr>
            <a:srgbClr val="5ACBF0"/>
          </p15:clr>
        </p15:guide>
        <p15:guide id="11" pos="1266">
          <p15:clr>
            <a:srgbClr val="5ACBF0"/>
          </p15:clr>
        </p15:guide>
        <p15:guide id="12" pos="3840">
          <p15:clr>
            <a:srgbClr val="5ACBF0"/>
          </p15:clr>
        </p15:guide>
        <p15:guide id="13" pos="6414">
          <p15:clr>
            <a:srgbClr val="5ACBF0"/>
          </p15:clr>
        </p15:guide>
        <p15:guide id="14" orient="horz" pos="1074">
          <p15:clr>
            <a:srgbClr val="5ACBF0"/>
          </p15:clr>
        </p15:guide>
        <p15:guide id="15" pos="2168">
          <p15:clr>
            <a:srgbClr val="5ACBF0"/>
          </p15:clr>
        </p15:guide>
        <p15:guide id="16" pos="2944">
          <p15:clr>
            <a:srgbClr val="5ACBF0"/>
          </p15:clr>
        </p15:guide>
        <p15:guide id="17" pos="4738">
          <p15:clr>
            <a:srgbClr val="5ACBF0"/>
          </p15:clr>
        </p15:guide>
        <p15:guide id="18" pos="5514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lurred colorful background event walk-in slide.">
            <a:extLst>
              <a:ext uri="{FF2B5EF4-FFF2-40B4-BE49-F238E27FC236}">
                <a16:creationId xmlns:a16="http://schemas.microsoft.com/office/drawing/2014/main" id="{4399D1A5-C9CE-ABF9-9162-DCBA64CF751B}"/>
              </a:ext>
            </a:extLst>
          </p:cNvPr>
          <p:cNvPicPr>
            <a:picLocks/>
          </p:cNvPicPr>
          <p:nvPr userDrawn="1"/>
        </p:nvPicPr>
        <p:blipFill rotWithShape="1">
          <a:blip r:embed="rId2" cstate="print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026" t="3222" r="15224" b="5597"/>
          <a:stretch/>
        </p:blipFill>
        <p:spPr bwMode="ltGray">
          <a:xfrm rot="16200000" flipH="1">
            <a:off x="2668524" y="-2665476"/>
            <a:ext cx="6858000" cy="12188952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18223"/>
            <a:ext cx="9144000" cy="615553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0FD32619-3819-428A-8565-629596C9141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293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1828800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999232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649472" y="4799409"/>
            <a:ext cx="1828800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064256" y="2286000"/>
            <a:ext cx="2999232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713728" y="4799410"/>
            <a:ext cx="1828800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128512" y="2286000"/>
            <a:ext cx="2999232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777984" y="4799409"/>
            <a:ext cx="1828800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192768" y="2286000"/>
            <a:ext cx="2999232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32985007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1890">
          <p15:clr>
            <a:srgbClr val="5ACBF0"/>
          </p15:clr>
        </p15:guide>
        <p15:guide id="6" pos="1930">
          <p15:clr>
            <a:srgbClr val="5ACBF0"/>
          </p15:clr>
        </p15:guide>
        <p15:guide id="7" pos="5749">
          <p15:clr>
            <a:srgbClr val="5ACBF0"/>
          </p15:clr>
        </p15:guide>
        <p15:guide id="8" pos="3820">
          <p15:clr>
            <a:srgbClr val="5ACBF0"/>
          </p15:clr>
        </p15:guide>
        <p15:guide id="9" pos="3860">
          <p15:clr>
            <a:srgbClr val="5ACBF0"/>
          </p15:clr>
        </p15:guide>
        <p15:guide id="10" pos="5789">
          <p15:clr>
            <a:srgbClr val="5ACBF0"/>
          </p15:clr>
        </p15:guide>
        <p15:guide id="11" pos="944">
          <p15:clr>
            <a:srgbClr val="5ACBF0"/>
          </p15:clr>
        </p15:guide>
        <p15:guide id="12" pos="2876">
          <p15:clr>
            <a:srgbClr val="5ACBF0"/>
          </p15:clr>
        </p15:guide>
        <p15:guide id="13" pos="4807">
          <p15:clr>
            <a:srgbClr val="5ACBF0"/>
          </p15:clr>
        </p15:guide>
        <p15:guide id="14" pos="6736">
          <p15:clr>
            <a:srgbClr val="5ACBF0"/>
          </p15:clr>
        </p15:guide>
        <p15:guide id="15" orient="horz">
          <p15:clr>
            <a:srgbClr val="5ACBF0"/>
          </p15:clr>
        </p15:guide>
        <p15:guide id="16" pos="1524">
          <p15:clr>
            <a:srgbClr val="5ACBF0"/>
          </p15:clr>
        </p15:guide>
        <p15:guide id="17" pos="2298">
          <p15:clr>
            <a:srgbClr val="5ACBF0"/>
          </p15:clr>
        </p15:guide>
        <p15:guide id="18" pos="3450">
          <p15:clr>
            <a:srgbClr val="5ACBF0"/>
          </p15:clr>
        </p15:guide>
        <p15:guide id="19" pos="4230">
          <p15:clr>
            <a:srgbClr val="5ACBF0"/>
          </p15:clr>
        </p15:guide>
        <p15:guide id="20" pos="5380">
          <p15:clr>
            <a:srgbClr val="5ACBF0"/>
          </p15:clr>
        </p15:guide>
        <p15:guide id="21" pos="6156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92608" y="4800600"/>
            <a:ext cx="1801368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386584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743962" y="4799409"/>
            <a:ext cx="1801368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2451354" y="2286000"/>
            <a:ext cx="2386584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195316" y="4799410"/>
            <a:ext cx="1801368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4902708" y="2286000"/>
            <a:ext cx="2386584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646670" y="4799409"/>
            <a:ext cx="180136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7354062" y="2286000"/>
            <a:ext cx="2386584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B1B6F72-F14C-40F1-8B29-8620AA34DC6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0098024" y="4799409"/>
            <a:ext cx="180136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AD682C7-20D7-4ED0-99A7-C8530DAC8612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9805416" y="2286000"/>
            <a:ext cx="2386584" cy="2286000"/>
          </a:xfrm>
          <a:blipFill>
            <a:blip r:embed="rId6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06164410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8" pos="4631">
          <p15:clr>
            <a:srgbClr val="5ACBF0"/>
          </p15:clr>
        </p15:guide>
        <p15:guide id="9" pos="4593">
          <p15:clr>
            <a:srgbClr val="5ACBF0"/>
          </p15:clr>
        </p15:guide>
        <p15:guide id="10" pos="6134">
          <p15:clr>
            <a:srgbClr val="5ACBF0"/>
          </p15:clr>
        </p15:guide>
        <p15:guide id="11" pos="1323">
          <p15:clr>
            <a:srgbClr val="5ACBF0"/>
          </p15:clr>
        </p15:guide>
        <p15:guide id="12" pos="2865">
          <p15:clr>
            <a:srgbClr val="5ACBF0"/>
          </p15:clr>
        </p15:guide>
        <p15:guide id="13" pos="4815">
          <p15:clr>
            <a:srgbClr val="5ACBF0"/>
          </p15:clr>
        </p15:guide>
        <p15:guide id="14" pos="6361">
          <p15:clr>
            <a:srgbClr val="5ACBF0"/>
          </p15:clr>
        </p15:guide>
        <p15:guide id="15" orient="horz">
          <p15:clr>
            <a:srgbClr val="5ACBF0"/>
          </p15:clr>
        </p15:guide>
        <p15:guide id="16" pos="1727">
          <p15:clr>
            <a:srgbClr val="5ACBF0"/>
          </p15:clr>
        </p15:guide>
        <p15:guide id="17" pos="2294">
          <p15:clr>
            <a:srgbClr val="5ACBF0"/>
          </p15:clr>
        </p15:guide>
        <p15:guide id="18" pos="3273">
          <p15:clr>
            <a:srgbClr val="5ACBF0"/>
          </p15:clr>
        </p15:guide>
        <p15:guide id="19" pos="4411">
          <p15:clr>
            <a:srgbClr val="5ACBF0"/>
          </p15:clr>
        </p15:guide>
        <p15:guide id="21" pos="6179">
          <p15:clr>
            <a:srgbClr val="5ACBF0"/>
          </p15:clr>
        </p15:guide>
        <p15:guide id="22" pos="1501">
          <p15:clr>
            <a:srgbClr val="5ACBF0"/>
          </p15:clr>
        </p15:guide>
        <p15:guide id="23" pos="1543">
          <p15:clr>
            <a:srgbClr val="5ACBF0"/>
          </p15:clr>
        </p15:guide>
        <p15:guide id="24" pos="3049">
          <p15:clr>
            <a:srgbClr val="5ACBF0"/>
          </p15:clr>
        </p15:guide>
        <p15:guide id="25" pos="3088">
          <p15:clr>
            <a:srgbClr val="5ACBF0"/>
          </p15:clr>
        </p15:guide>
        <p15:guide id="26" pos="5954">
          <p15:clr>
            <a:srgbClr val="5ACBF0"/>
          </p15:clr>
        </p15:guide>
        <p15:guide id="27" pos="3840">
          <p15:clr>
            <a:srgbClr val="5ACBF0"/>
          </p15:clr>
        </p15:guide>
        <p15:guide id="28" pos="5386">
          <p15:clr>
            <a:srgbClr val="5ACBF0"/>
          </p15:clr>
        </p15:guide>
        <p15:guide id="29" pos="753">
          <p15:clr>
            <a:srgbClr val="5ACBF0"/>
          </p15:clr>
        </p15:guide>
        <p15:guide id="30" pos="6927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8962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2037906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037906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4939284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39284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7840663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840663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16598237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3840">
          <p15:clr>
            <a:srgbClr val="5ACBF0"/>
          </p15:clr>
        </p15:guide>
        <p15:guide id="4" pos="1283">
          <p15:clr>
            <a:srgbClr val="5ACBF0"/>
          </p15:clr>
        </p15:guide>
        <p15:guide id="5" pos="5666">
          <p15:clr>
            <a:srgbClr val="5ACBF0"/>
          </p15:clr>
        </p15:guide>
        <p15:guide id="6" pos="2741">
          <p15:clr>
            <a:srgbClr val="5ACBF0"/>
          </p15:clr>
        </p15:guide>
        <p15:guide id="7" pos="2012">
          <p15:clr>
            <a:srgbClr val="5ACBF0"/>
          </p15:clr>
        </p15:guide>
        <p15:guide id="8" pos="3109">
          <p15:clr>
            <a:srgbClr val="5ACBF0"/>
          </p15:clr>
        </p15:guide>
        <p15:guide id="9" pos="4570">
          <p15:clr>
            <a:srgbClr val="5ACBF0"/>
          </p15:clr>
        </p15:guide>
        <p15:guide id="11" pos="6397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3" pos="4938">
          <p15:clr>
            <a:srgbClr val="5ACBF0"/>
          </p15:clr>
        </p15:guide>
        <p15:guide id="14" orient="horz" pos="2894">
          <p15:clr>
            <a:srgbClr val="5ACBF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3487250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8725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6390300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9030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9293351" y="2286000"/>
            <a:ext cx="2313432" cy="2313432"/>
          </a:xfrm>
          <a:prstGeom prst="ellipse">
            <a:avLst/>
          </a:prstGeom>
          <a:blipFill>
            <a:blip r:embed="rId5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293351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86889114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4025">
          <p15:clr>
            <a:srgbClr val="5ACBF0"/>
          </p15:clr>
        </p15:guide>
        <p15:guide id="5" pos="5854">
          <p15:clr>
            <a:srgbClr val="5ACBF0"/>
          </p15:clr>
        </p15:guide>
        <p15:guide id="7" pos="3654">
          <p15:clr>
            <a:srgbClr val="5ACBF0"/>
          </p15:clr>
        </p15:guide>
        <p15:guide id="8" pos="2195">
          <p15:clr>
            <a:srgbClr val="5ACBF0"/>
          </p15:clr>
        </p15:guide>
        <p15:guide id="10" pos="2926">
          <p15:clr>
            <a:srgbClr val="5ACBF0"/>
          </p15:clr>
        </p15:guide>
        <p15:guide id="11" pos="4756">
          <p15:clr>
            <a:srgbClr val="5ACBF0"/>
          </p15:clr>
        </p15:guide>
        <p15:guide id="12" pos="6581">
          <p15:clr>
            <a:srgbClr val="5ACBF0"/>
          </p15:clr>
        </p15:guide>
        <p15:guide id="13" pos="1097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26">
          <p15:clr>
            <a:srgbClr val="5ACBF0"/>
          </p15:clr>
        </p15:guide>
        <p15:guide id="18" pos="5483">
          <p15:clr>
            <a:srgbClr val="5ACBF0"/>
          </p15:clr>
        </p15:guide>
        <p15:guide id="19" orient="horz" pos="2898">
          <p15:clr>
            <a:srgbClr val="5ACBF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1737360" cy="1737360"/>
          </a:xfrm>
          <a:prstGeom prst="ellipse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2905506" y="2286000"/>
            <a:ext cx="1737360" cy="1737360"/>
          </a:xfrm>
          <a:prstGeom prst="ellipse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905506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5227320" y="2286000"/>
            <a:ext cx="1737360" cy="1737360"/>
          </a:xfrm>
          <a:prstGeom prst="ellipse">
            <a:avLst/>
          </a:prstGeom>
          <a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227320" y="4235451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7548118" y="2286000"/>
            <a:ext cx="1737360" cy="1737360"/>
          </a:xfrm>
          <a:prstGeom prst="ellipse">
            <a:avLst/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insert44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48118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4DC3400-0B11-4EA0-9B8D-6FADE6964F37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 bwMode="ltGray">
          <a:xfrm>
            <a:off x="9869423" y="2286000"/>
            <a:ext cx="1737360" cy="1737360"/>
          </a:xfrm>
          <a:prstGeom prst="ellipse">
            <a:avLst/>
          </a:prstGeom>
          <a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133C357E-ECC0-485F-9033-5D4DEC8774B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869423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77019537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664">
          <p15:clr>
            <a:srgbClr val="5ACBF0"/>
          </p15:clr>
        </p15:guide>
        <p15:guide id="3" pos="6216">
          <p15:clr>
            <a:srgbClr val="5ACBF0"/>
          </p15:clr>
        </p15:guide>
        <p15:guide id="5" pos="5850">
          <p15:clr>
            <a:srgbClr val="5ACBF0"/>
          </p15:clr>
        </p15:guide>
        <p15:guide id="7" pos="4392">
          <p15:clr>
            <a:srgbClr val="5ACBF0"/>
          </p15:clr>
        </p15:guide>
        <p15:guide id="8" pos="3292">
          <p15:clr>
            <a:srgbClr val="5ACBF0"/>
          </p15:clr>
        </p15:guide>
        <p15:guide id="10" pos="2926">
          <p15:clr>
            <a:srgbClr val="5ACBF0"/>
          </p15:clr>
        </p15:guide>
        <p15:guide id="11" pos="4754">
          <p15:clr>
            <a:srgbClr val="5ACBF0"/>
          </p15:clr>
        </p15:guide>
        <p15:guide id="13" pos="1464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30">
          <p15:clr>
            <a:srgbClr val="5ACBF0"/>
          </p15:clr>
        </p15:guide>
        <p15:guide id="16" orient="horz" pos="2533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6" y="2309812"/>
            <a:ext cx="3182027" cy="3959225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56100" y="2309812"/>
            <a:ext cx="7253288" cy="3959223"/>
          </a:xfrm>
        </p:spPr>
        <p:txBody>
          <a:bodyPr anchor="t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85216" y="2019300"/>
            <a:ext cx="3182112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D8AF80-CAD5-4055-80AD-0B31EBCB52A9}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54523" y="2019300"/>
            <a:ext cx="7254865" cy="0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039934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pos="2376">
          <p15:clr>
            <a:srgbClr val="5ACBF0"/>
          </p15:clr>
        </p15:guide>
        <p15:guide id="32" orient="horz" pos="1455">
          <p15:clr>
            <a:srgbClr val="5ACBF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788"/>
            <a:ext cx="3182027" cy="5683250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1888" y="585788"/>
            <a:ext cx="6667500" cy="5683249"/>
          </a:xfrm>
        </p:spPr>
        <p:txBody>
          <a:bodyPr anchor="ctr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356100" y="2578100"/>
            <a:ext cx="0" cy="170180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22975837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1436688"/>
            <a:ext cx="12192000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2099310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2334346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230681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2827138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282713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3491219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398430600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1776">
          <p15:clr>
            <a:srgbClr val="5ACBF0"/>
          </p15:clr>
        </p15:guide>
        <p15:guide id="5" orient="horz" pos="2197">
          <p15:clr>
            <a:srgbClr val="5ACBF0"/>
          </p15:clr>
        </p15:guide>
        <p15:guide id="6" orient="horz" pos="773">
          <p15:clr>
            <a:srgbClr val="5ACBF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0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224580"/>
            <a:ext cx="11018520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660508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1152" y="4996505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69992177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2661">
          <p15:clr>
            <a:srgbClr val="5ACBF0"/>
          </p15:clr>
        </p15:guide>
        <p15:guide id="5" orient="horz" pos="3147">
          <p15:clr>
            <a:srgbClr val="5ACBF0"/>
          </p15:clr>
        </p15:guide>
        <p15:guide id="6" orient="horz" pos="419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18223"/>
            <a:ext cx="9144000" cy="615553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2" name="MS logo white - EMF" descr="Microsoft logo white text version">
            <a:extLst>
              <a:ext uri="{FF2B5EF4-FFF2-40B4-BE49-F238E27FC236}">
                <a16:creationId xmlns:a16="http://schemas.microsoft.com/office/drawing/2014/main" id="{74FE235F-02A3-CF25-8716-2552AE84423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210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Right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2BB27-7DA5-4478-8C18-C1FFEE20AA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4040887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8965" y="1338139"/>
            <a:ext cx="4040185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205984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11763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00725" y="709187"/>
            <a:ext cx="5801961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40895802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45">
          <p15:clr>
            <a:srgbClr val="5ACBF0"/>
          </p15:clr>
        </p15:guide>
        <p15:guide id="4" orient="horz" pos="843">
          <p15:clr>
            <a:srgbClr val="5ACBF0"/>
          </p15:clr>
        </p15:guide>
        <p15:guide id="7" pos="3283">
          <p15:clr>
            <a:srgbClr val="5ACBF0"/>
          </p15:clr>
        </p15:guide>
        <p15:guide id="8" pos="3654">
          <p15:clr>
            <a:srgbClr val="5ACBF0"/>
          </p15:clr>
        </p15:guide>
        <p15:guide id="9" pos="2916">
          <p15:clr>
            <a:srgbClr val="5ACBF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Left s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-2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B14A7D-C409-4A7C-9D82-A2E5DBB8AB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75549" y="457200"/>
            <a:ext cx="4031233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1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199" y="706011"/>
            <a:ext cx="5819775" cy="369332"/>
          </a:xfrm>
        </p:spPr>
        <p:txBody>
          <a:bodyPr/>
          <a:lstStyle>
            <a:lvl1pPr marL="0" indent="0">
              <a:buNone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575550" y="1336675"/>
            <a:ext cx="4033838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84876383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36">
          <p15:clr>
            <a:srgbClr val="5ACBF0"/>
          </p15:clr>
        </p15:guide>
        <p15:guide id="4" orient="horz" pos="839">
          <p15:clr>
            <a:srgbClr val="5ACBF0"/>
          </p15:clr>
        </p15:guide>
        <p15:guide id="6" pos="4402">
          <p15:clr>
            <a:srgbClr val="5ACBF0"/>
          </p15:clr>
        </p15:guide>
        <p15:guide id="7" pos="4034">
          <p15:clr>
            <a:srgbClr val="5ACBF0"/>
          </p15:clr>
        </p15:guide>
        <p15:guide id="8" pos="4772">
          <p15:clr>
            <a:srgbClr val="5ACBF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3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7135117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3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638702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2413470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145193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2474513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363324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solidFill>
                  <a:schemeClr val="tx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3275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bg bwMode="black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88123687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662A5-6E2F-47B0-9B6E-E87983D37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69354511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- Dark Fullscreen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8575361-F972-770C-CA61-1125593E5A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65300" y="-536"/>
            <a:ext cx="10426700" cy="685907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8D3B07C-D0DE-860A-00A6-FD184145215F}"/>
              </a:ext>
            </a:extLst>
          </p:cNvPr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5000">
                <a:srgbClr val="000000"/>
              </a:gs>
              <a:gs pos="71000">
                <a:srgbClr val="000000">
                  <a:alpha val="0"/>
                </a:srgbClr>
              </a:gs>
            </a:gsLst>
            <a:lin ang="1800000" scaled="0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000000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4" name="MS logo white - EMF" descr="Microsoft logo white text version">
            <a:extLst>
              <a:ext uri="{FF2B5EF4-FFF2-40B4-BE49-F238E27FC236}">
                <a16:creationId xmlns:a16="http://schemas.microsoft.com/office/drawing/2014/main" id="{999696A6-329C-563B-E325-A099AE3EACF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6469743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0">
                      <a:schemeClr val="accent1"/>
                    </a:gs>
                    <a:gs pos="100000">
                      <a:srgbClr val="50E6FF"/>
                    </a:gs>
                  </a:gsLst>
                  <a:lin ang="27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646974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32967659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 strike="noStrike"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5" name="Footer Placeholder 14">
            <a:extLst>
              <a:ext uri="{FF2B5EF4-FFF2-40B4-BE49-F238E27FC236}">
                <a16:creationId xmlns:a16="http://schemas.microsoft.com/office/drawing/2014/main" id="{95231FD8-80B3-7243-A07F-7383027E44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1838" y="6450194"/>
            <a:ext cx="11586711" cy="118296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6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86" b="0" i="0" u="none" strike="noStrike" kern="1200" cap="none" spc="0" normalizeH="0" baseline="0" noProof="0">
                <a:ln>
                  <a:noFill/>
                </a:ln>
                <a:solidFill>
                  <a:srgbClr val="091F2C">
                    <a:lumMod val="6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© Microsoft Corporation                                                                                  								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232470459"/>
      </p:ext>
    </p:extLst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eader Line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662A5-6E2F-47B0-9B6E-E87983D37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ELT layout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EDAE969-6DFB-AD4B-A4BB-4C9D04F1489D}"/>
              </a:ext>
            </a:extLst>
          </p:cNvPr>
          <p:cNvCxnSpPr/>
          <p:nvPr userDrawn="1"/>
        </p:nvCxnSpPr>
        <p:spPr>
          <a:xfrm>
            <a:off x="584200" y="1219200"/>
            <a:ext cx="11025188" cy="0"/>
          </a:xfrm>
          <a:prstGeom prst="line">
            <a:avLst/>
          </a:prstGeom>
          <a:ln w="25400">
            <a:solidFill>
              <a:schemeClr val="tx2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781952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eader Line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BB973DD2-1476-E74C-99DF-240F2E5087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pt-PT"/>
              <a:t>Clique para editar o estilo de título do Modelo Global</a:t>
            </a:r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502F9BD-EF25-7144-AB08-9EDFAA5C2CEA}"/>
              </a:ext>
            </a:extLst>
          </p:cNvPr>
          <p:cNvCxnSpPr/>
          <p:nvPr userDrawn="1"/>
        </p:nvCxnSpPr>
        <p:spPr>
          <a:xfrm>
            <a:off x="584200" y="1219200"/>
            <a:ext cx="11025188" cy="0"/>
          </a:xfrm>
          <a:prstGeom prst="line">
            <a:avLst/>
          </a:prstGeom>
          <a:ln w="25400">
            <a:solidFill>
              <a:schemeClr val="tx2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288380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962659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B7A288-CDAC-4184-9F73-137C95F5E64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84200" y="1435100"/>
            <a:ext cx="5211763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EC22105-78D6-4753-94FA-3DA949361A9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89688" y="1435100"/>
            <a:ext cx="5219700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6A123D-3A27-499F-9210-3E0D7CED3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22325877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9224522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D525736-DEE8-4391-8135-23DE064005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8E90344-0294-48E2-AAF0-601BB99500E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66750" indent="-152400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B4F729D4-B1F1-45F2-A06A-40234B19C88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1F896FB-325C-4849-B372-8DF0D6C056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97625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85800" indent="-136525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2233804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image" Target="../media/image2.svg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4" name="Graphic 143">
            <a:extLst>
              <a:ext uri="{FF2B5EF4-FFF2-40B4-BE49-F238E27FC236}">
                <a16:creationId xmlns:a16="http://schemas.microsoft.com/office/drawing/2014/main" id="{55FCE7D5-5796-0746-3173-EB75FBE85E45}"/>
              </a:ext>
            </a:extLst>
          </p:cNvPr>
          <p:cNvPicPr>
            <a:picLocks noChangeAspect="1"/>
          </p:cNvPicPr>
          <p:nvPr/>
        </p:nvPicPr>
        <p:blipFill>
          <a:blip r:embed="rId55">
            <a:extLst>
              <a:ext uri="{96DAC541-7B7A-43D3-8B79-37D633B846F1}">
                <asvg:svgBlip xmlns:asvg="http://schemas.microsoft.com/office/drawing/2016/SVG/main" r:embed="rId56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84213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  <p:sldLayoutId id="2147483701" r:id="rId41"/>
    <p:sldLayoutId id="2147483702" r:id="rId42"/>
    <p:sldLayoutId id="2147483703" r:id="rId43"/>
    <p:sldLayoutId id="2147483704" r:id="rId44"/>
    <p:sldLayoutId id="2147483705" r:id="rId45"/>
    <p:sldLayoutId id="2147483706" r:id="rId46"/>
    <p:sldLayoutId id="2147483707" r:id="rId47"/>
    <p:sldLayoutId id="2147483708" r:id="rId48"/>
    <p:sldLayoutId id="2147483709" r:id="rId49"/>
    <p:sldLayoutId id="2147483710" r:id="rId50"/>
    <p:sldLayoutId id="2147483711" r:id="rId51"/>
    <p:sldLayoutId id="2147483712" r:id="rId52"/>
    <p:sldLayoutId id="2147483713" r:id="rId53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  <p15:guide id="31" orient="horz" pos="400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emf"/><Relationship Id="rId3" Type="http://schemas.openxmlformats.org/officeDocument/2006/relationships/image" Target="../media/image30.png"/><Relationship Id="rId7" Type="http://schemas.openxmlformats.org/officeDocument/2006/relationships/image" Target="../media/image34.svg"/><Relationship Id="rId12" Type="http://schemas.openxmlformats.org/officeDocument/2006/relationships/image" Target="../media/image39.sv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43.png"/><Relationship Id="rId1" Type="http://schemas.openxmlformats.org/officeDocument/2006/relationships/slideLayout" Target="../slideLayouts/slideLayout52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5" Type="http://schemas.openxmlformats.org/officeDocument/2006/relationships/image" Target="../media/image42.sv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svg"/><Relationship Id="rId14" Type="http://schemas.openxmlformats.org/officeDocument/2006/relationships/image" Target="../media/image4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DD0B355-FC70-8F66-FF18-64E83C5FCD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Document / Text Sentiment Analysis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02450B-5DAC-C1F8-917A-943841A73182}"/>
              </a:ext>
            </a:extLst>
          </p:cNvPr>
          <p:cNvSpPr txBox="1"/>
          <p:nvPr/>
        </p:nvSpPr>
        <p:spPr>
          <a:xfrm>
            <a:off x="11778343" y="6858000"/>
            <a:ext cx="6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2202174-F1F3-2AF6-CC22-3EB5696549FD}"/>
              </a:ext>
            </a:extLst>
          </p:cNvPr>
          <p:cNvSpPr/>
          <p:nvPr/>
        </p:nvSpPr>
        <p:spPr bwMode="auto">
          <a:xfrm>
            <a:off x="2505264" y="1363696"/>
            <a:ext cx="9101518" cy="4509203"/>
          </a:xfrm>
          <a:prstGeom prst="rect">
            <a:avLst/>
          </a:prstGeom>
          <a:noFill/>
          <a:ln w="12700">
            <a:solidFill>
              <a:srgbClr val="0070C0"/>
            </a:solidFill>
            <a:prstDash val="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Azure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CEF81B5-FF2E-BFC0-EF65-19C8257C6406}"/>
              </a:ext>
            </a:extLst>
          </p:cNvPr>
          <p:cNvSpPr txBox="1"/>
          <p:nvPr/>
        </p:nvSpPr>
        <p:spPr>
          <a:xfrm>
            <a:off x="8449309" y="4266193"/>
            <a:ext cx="6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66" name="Picture 6">
            <a:extLst>
              <a:ext uri="{FF2B5EF4-FFF2-40B4-BE49-F238E27FC236}">
                <a16:creationId xmlns:a16="http://schemas.microsoft.com/office/drawing/2014/main" id="{E52F2468-66E5-57FD-0CDC-A2EB68142E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8392" y="2008311"/>
            <a:ext cx="861938" cy="857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149F462F-3DE7-4AE5-E0E2-5BA4684A18E7}"/>
              </a:ext>
            </a:extLst>
          </p:cNvPr>
          <p:cNvCxnSpPr>
            <a:cxnSpLocks/>
            <a:stCxn id="30" idx="3"/>
            <a:endCxn id="66" idx="1"/>
          </p:cNvCxnSpPr>
          <p:nvPr/>
        </p:nvCxnSpPr>
        <p:spPr>
          <a:xfrm>
            <a:off x="3540260" y="2436807"/>
            <a:ext cx="708132" cy="415"/>
          </a:xfrm>
          <a:prstGeom prst="straightConnector1">
            <a:avLst/>
          </a:prstGeom>
          <a:ln w="28575">
            <a:solidFill>
              <a:srgbClr val="0070C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Elbow Connector 68">
            <a:extLst>
              <a:ext uri="{FF2B5EF4-FFF2-40B4-BE49-F238E27FC236}">
                <a16:creationId xmlns:a16="http://schemas.microsoft.com/office/drawing/2014/main" id="{2B750C55-F4B5-50EE-C9E5-A7E803068575}"/>
              </a:ext>
            </a:extLst>
          </p:cNvPr>
          <p:cNvCxnSpPr>
            <a:cxnSpLocks/>
            <a:stCxn id="97" idx="3"/>
            <a:endCxn id="30" idx="1"/>
          </p:cNvCxnSpPr>
          <p:nvPr/>
        </p:nvCxnSpPr>
        <p:spPr>
          <a:xfrm>
            <a:off x="2226057" y="2427382"/>
            <a:ext cx="588282" cy="9425"/>
          </a:xfrm>
          <a:prstGeom prst="straightConnector1">
            <a:avLst/>
          </a:prstGeom>
          <a:ln w="28575">
            <a:solidFill>
              <a:srgbClr val="0070C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22A186CF-1C85-6EB7-BB18-07AD81857F23}"/>
              </a:ext>
            </a:extLst>
          </p:cNvPr>
          <p:cNvSpPr txBox="1"/>
          <p:nvPr/>
        </p:nvSpPr>
        <p:spPr>
          <a:xfrm>
            <a:off x="4253281" y="1829835"/>
            <a:ext cx="899156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API Layer</a:t>
            </a:r>
          </a:p>
        </p:txBody>
      </p:sp>
      <p:pic>
        <p:nvPicPr>
          <p:cNvPr id="30" name="Picture 2" descr="See the source image">
            <a:extLst>
              <a:ext uri="{FF2B5EF4-FFF2-40B4-BE49-F238E27FC236}">
                <a16:creationId xmlns:a16="http://schemas.microsoft.com/office/drawing/2014/main" id="{54962046-6211-2CCD-7BC3-C9FF8AF7BA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4339" y="2073846"/>
            <a:ext cx="725921" cy="725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1" name="TextBox 90">
            <a:extLst>
              <a:ext uri="{FF2B5EF4-FFF2-40B4-BE49-F238E27FC236}">
                <a16:creationId xmlns:a16="http://schemas.microsoft.com/office/drawing/2014/main" id="{A472E248-DEAD-32B4-7EBE-27825EEF6231}"/>
              </a:ext>
            </a:extLst>
          </p:cNvPr>
          <p:cNvSpPr txBox="1"/>
          <p:nvPr/>
        </p:nvSpPr>
        <p:spPr>
          <a:xfrm>
            <a:off x="2720381" y="1797035"/>
            <a:ext cx="899156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Web App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5E0F2B9-29F9-A9AE-8D70-F6E33BDD09CE}"/>
              </a:ext>
            </a:extLst>
          </p:cNvPr>
          <p:cNvSpPr txBox="1"/>
          <p:nvPr/>
        </p:nvSpPr>
        <p:spPr>
          <a:xfrm>
            <a:off x="3939751" y="2941632"/>
            <a:ext cx="1475987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API accepts </a:t>
            </a:r>
            <a:r>
              <a:rPr lang="en-US" sz="900" dirty="0">
                <a:solidFill>
                  <a:srgbClr val="0070C0"/>
                </a:solidFill>
                <a:latin typeface="Segoe UI"/>
                <a:cs typeface="Segoe UI" pitchFamily="34" charset="0"/>
              </a:rPr>
              <a:t>document / text 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returns the </a:t>
            </a:r>
            <a:r>
              <a:rPr lang="en-US" sz="900" dirty="0">
                <a:solidFill>
                  <a:srgbClr val="0070C0"/>
                </a:solidFill>
                <a:latin typeface="Segoe UI"/>
                <a:cs typeface="Segoe UI" pitchFamily="34" charset="0"/>
              </a:rPr>
              <a:t>Sentiment Analysis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 results</a:t>
            </a:r>
          </a:p>
          <a:p>
            <a:pPr marL="228600" marR="0" lvl="0" indent="-22860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arenR"/>
              <a:tabLst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974B210-4154-F59E-1E27-102DD16C0E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7168" y="1879543"/>
            <a:ext cx="1099642" cy="1099642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D2453A08-3E05-8853-A410-FC3D055EC23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68080" y="2659803"/>
            <a:ext cx="484632" cy="484632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0312B507-81AE-5E58-81B6-3927D7D339A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429627" y="4773292"/>
            <a:ext cx="500950" cy="53102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9504578-4B6A-19A2-AA98-FA1CCFDFDB5B}"/>
              </a:ext>
            </a:extLst>
          </p:cNvPr>
          <p:cNvSpPr txBox="1"/>
          <p:nvPr/>
        </p:nvSpPr>
        <p:spPr>
          <a:xfrm>
            <a:off x="6140356" y="5296867"/>
            <a:ext cx="100758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AI Language Service</a:t>
            </a:r>
          </a:p>
        </p:txBody>
      </p:sp>
      <p:pic>
        <p:nvPicPr>
          <p:cNvPr id="21" name="Picture 12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B6918720-4B2E-0196-63E0-1CC9106DD0E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44892" y="3309599"/>
            <a:ext cx="729002" cy="585303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DDB5E5D-9529-2A48-5508-5BADB007FAA8}"/>
              </a:ext>
            </a:extLst>
          </p:cNvPr>
          <p:cNvCxnSpPr>
            <a:cxnSpLocks/>
            <a:stCxn id="21" idx="1"/>
            <a:endCxn id="66" idx="3"/>
          </p:cNvCxnSpPr>
          <p:nvPr/>
        </p:nvCxnSpPr>
        <p:spPr>
          <a:xfrm rot="10800000">
            <a:off x="5110330" y="2437223"/>
            <a:ext cx="1134562" cy="1165029"/>
          </a:xfrm>
          <a:prstGeom prst="bentConnector3">
            <a:avLst>
              <a:gd name="adj1" fmla="val 50000"/>
            </a:avLst>
          </a:prstGeom>
          <a:ln w="28575">
            <a:solidFill>
              <a:srgbClr val="0070C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7D3A37FB-F7B6-F3EC-1C40-417EC91B69C4}"/>
              </a:ext>
            </a:extLst>
          </p:cNvPr>
          <p:cNvSpPr txBox="1"/>
          <p:nvPr/>
        </p:nvSpPr>
        <p:spPr>
          <a:xfrm>
            <a:off x="6080879" y="3012724"/>
            <a:ext cx="1007581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Function App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7FE92D67-4CD2-A7D9-0601-BE609A8EDA61}"/>
              </a:ext>
            </a:extLst>
          </p:cNvPr>
          <p:cNvCxnSpPr>
            <a:cxnSpLocks/>
            <a:endCxn id="21" idx="2"/>
          </p:cNvCxnSpPr>
          <p:nvPr/>
        </p:nvCxnSpPr>
        <p:spPr>
          <a:xfrm rot="16200000" flipV="1">
            <a:off x="6197426" y="4306869"/>
            <a:ext cx="823936" cy="1"/>
          </a:xfrm>
          <a:prstGeom prst="bentConnector3">
            <a:avLst>
              <a:gd name="adj1" fmla="val 50000"/>
            </a:avLst>
          </a:prstGeom>
          <a:ln w="28575">
            <a:solidFill>
              <a:srgbClr val="0070C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8ED0B31B-57A9-D344-38D3-B28B9F8A405E}"/>
              </a:ext>
            </a:extLst>
          </p:cNvPr>
          <p:cNvSpPr txBox="1"/>
          <p:nvPr/>
        </p:nvSpPr>
        <p:spPr>
          <a:xfrm>
            <a:off x="635989" y="3256003"/>
            <a:ext cx="830837" cy="6924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User uploads </a:t>
            </a:r>
            <a:r>
              <a:rPr lang="en-US" sz="900" dirty="0">
                <a:solidFill>
                  <a:srgbClr val="FFFFFF"/>
                </a:solidFill>
                <a:latin typeface="Segoe UI"/>
                <a:cs typeface="Segoe UI" pitchFamily="34" charset="0"/>
              </a:rPr>
              <a:t>document or text content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  content into the web app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E8C61E4-844D-698B-D434-8960D66A665C}"/>
              </a:ext>
            </a:extLst>
          </p:cNvPr>
          <p:cNvSpPr txBox="1"/>
          <p:nvPr/>
        </p:nvSpPr>
        <p:spPr>
          <a:xfrm>
            <a:off x="5636824" y="4913577"/>
            <a:ext cx="899156" cy="276999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Analyze document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pic>
        <p:nvPicPr>
          <p:cNvPr id="58" name="Graphic 32">
            <a:extLst>
              <a:ext uri="{FF2B5EF4-FFF2-40B4-BE49-F238E27FC236}">
                <a16:creationId xmlns:a16="http://schemas.microsoft.com/office/drawing/2014/main" id="{321D59CC-7CF3-A411-1239-FD373ACB8F5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695077" y="2177247"/>
            <a:ext cx="681413" cy="681413"/>
          </a:xfrm>
          <a:prstGeom prst="rect">
            <a:avLst/>
          </a:prstGeom>
        </p:spPr>
      </p:pic>
      <p:sp>
        <p:nvSpPr>
          <p:cNvPr id="87" name="TextBox 86">
            <a:extLst>
              <a:ext uri="{FF2B5EF4-FFF2-40B4-BE49-F238E27FC236}">
                <a16:creationId xmlns:a16="http://schemas.microsoft.com/office/drawing/2014/main" id="{0A14732E-38BE-3BAC-C3FF-96BCD4AADF1A}"/>
              </a:ext>
            </a:extLst>
          </p:cNvPr>
          <p:cNvSpPr txBox="1"/>
          <p:nvPr/>
        </p:nvSpPr>
        <p:spPr>
          <a:xfrm>
            <a:off x="10623344" y="2912004"/>
            <a:ext cx="824877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Cosmos</a:t>
            </a:r>
          </a:p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DB</a:t>
            </a:r>
          </a:p>
        </p:txBody>
      </p:sp>
      <p:pic>
        <p:nvPicPr>
          <p:cNvPr id="97" name="Picture 96">
            <a:extLst>
              <a:ext uri="{FF2B5EF4-FFF2-40B4-BE49-F238E27FC236}">
                <a16:creationId xmlns:a16="http://schemas.microsoft.com/office/drawing/2014/main" id="{8FDC844A-2D91-7759-B049-4F38FB5F69E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866017" y="2209176"/>
            <a:ext cx="360040" cy="436411"/>
          </a:xfrm>
          <a:prstGeom prst="rect">
            <a:avLst/>
          </a:prstGeom>
        </p:spPr>
      </p:pic>
      <p:cxnSp>
        <p:nvCxnSpPr>
          <p:cNvPr id="102" name="Elbow Connector 68">
            <a:extLst>
              <a:ext uri="{FF2B5EF4-FFF2-40B4-BE49-F238E27FC236}">
                <a16:creationId xmlns:a16="http://schemas.microsoft.com/office/drawing/2014/main" id="{1DA20525-C858-2419-909B-866036EFF9E5}"/>
              </a:ext>
            </a:extLst>
          </p:cNvPr>
          <p:cNvCxnSpPr>
            <a:cxnSpLocks/>
            <a:stCxn id="13" idx="3"/>
            <a:endCxn id="97" idx="1"/>
          </p:cNvCxnSpPr>
          <p:nvPr/>
        </p:nvCxnSpPr>
        <p:spPr>
          <a:xfrm flipV="1">
            <a:off x="1586810" y="2427382"/>
            <a:ext cx="279207" cy="1982"/>
          </a:xfrm>
          <a:prstGeom prst="straightConnector1">
            <a:avLst/>
          </a:prstGeom>
          <a:ln w="28575">
            <a:solidFill>
              <a:srgbClr val="0070C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CaixaDeTexto 35">
            <a:extLst>
              <a:ext uri="{FF2B5EF4-FFF2-40B4-BE49-F238E27FC236}">
                <a16:creationId xmlns:a16="http://schemas.microsoft.com/office/drawing/2014/main" id="{C3527948-F1B7-F7AB-2E01-9DB178FD6A27}"/>
              </a:ext>
            </a:extLst>
          </p:cNvPr>
          <p:cNvSpPr txBox="1"/>
          <p:nvPr/>
        </p:nvSpPr>
        <p:spPr>
          <a:xfrm>
            <a:off x="2508921" y="5953570"/>
            <a:ext cx="2770809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Use-case: 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User provides either a document or document content text to API layer and is returned sentiment details from the AI Language Services</a:t>
            </a:r>
          </a:p>
        </p:txBody>
      </p:sp>
      <p:sp>
        <p:nvSpPr>
          <p:cNvPr id="106" name="CaixaDeTexto 35">
            <a:extLst>
              <a:ext uri="{FF2B5EF4-FFF2-40B4-BE49-F238E27FC236}">
                <a16:creationId xmlns:a16="http://schemas.microsoft.com/office/drawing/2014/main" id="{12C019C7-965D-AAAD-A198-4AAC5352335D}"/>
              </a:ext>
            </a:extLst>
          </p:cNvPr>
          <p:cNvSpPr txBox="1"/>
          <p:nvPr/>
        </p:nvSpPr>
        <p:spPr>
          <a:xfrm>
            <a:off x="5802673" y="5957499"/>
            <a:ext cx="3817388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Solution: </a:t>
            </a:r>
            <a:r>
              <a:rPr lang="en-US" sz="900" dirty="0">
                <a:solidFill>
                  <a:srgbClr val="FFFFFF"/>
                </a:solidFill>
                <a:latin typeface="Segoe UI"/>
              </a:rPr>
              <a:t>https://github.com/</a:t>
            </a:r>
            <a:r>
              <a:rPr lang="en-US" sz="900" err="1">
                <a:solidFill>
                  <a:srgbClr val="FFFFFF"/>
                </a:solidFill>
                <a:latin typeface="Segoe UI"/>
              </a:rPr>
              <a:t>rickcau</a:t>
            </a:r>
            <a:r>
              <a:rPr lang="en-US" sz="900">
                <a:solidFill>
                  <a:srgbClr val="FFFFFF"/>
                </a:solidFill>
                <a:latin typeface="Segoe UI"/>
              </a:rPr>
              <a:t>/api-sentiment-analysis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22" name="Graphic 121">
            <a:extLst>
              <a:ext uri="{FF2B5EF4-FFF2-40B4-BE49-F238E27FC236}">
                <a16:creationId xmlns:a16="http://schemas.microsoft.com/office/drawing/2014/main" id="{78E61B99-89A7-A340-995A-AA0BF5AAF16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678740" y="3281336"/>
            <a:ext cx="621962" cy="621962"/>
          </a:xfrm>
          <a:prstGeom prst="rect">
            <a:avLst/>
          </a:prstGeom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60B249F-075F-7715-19A9-C7707BE30A70}"/>
              </a:ext>
            </a:extLst>
          </p:cNvPr>
          <p:cNvCxnSpPr>
            <a:cxnSpLocks/>
            <a:stCxn id="21" idx="3"/>
            <a:endCxn id="122" idx="1"/>
          </p:cNvCxnSpPr>
          <p:nvPr/>
        </p:nvCxnSpPr>
        <p:spPr>
          <a:xfrm flipV="1">
            <a:off x="6973894" y="3592317"/>
            <a:ext cx="704846" cy="9934"/>
          </a:xfrm>
          <a:prstGeom prst="straightConnector1">
            <a:avLst/>
          </a:prstGeom>
          <a:ln w="28575">
            <a:solidFill>
              <a:srgbClr val="0070C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" name="Picture 12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40AE427B-B1AF-F346-BDD3-828DE43206F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336357" y="4213233"/>
            <a:ext cx="729002" cy="585303"/>
          </a:xfrm>
          <a:prstGeom prst="rect">
            <a:avLst/>
          </a:prstGeom>
        </p:spPr>
      </p:pic>
      <p:pic>
        <p:nvPicPr>
          <p:cNvPr id="56" name="Picture 12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A98526B3-6452-8A6D-4020-B6F247B65AC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303306" y="2225303"/>
            <a:ext cx="729002" cy="585303"/>
          </a:xfrm>
          <a:prstGeom prst="rect">
            <a:avLst/>
          </a:prstGeom>
        </p:spPr>
      </p:pic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94D20F6F-62D4-9825-D3F3-F2980F2ED1A7}"/>
              </a:ext>
            </a:extLst>
          </p:cNvPr>
          <p:cNvCxnSpPr>
            <a:cxnSpLocks/>
            <a:stCxn id="122" idx="3"/>
            <a:endCxn id="56" idx="1"/>
          </p:cNvCxnSpPr>
          <p:nvPr/>
        </p:nvCxnSpPr>
        <p:spPr>
          <a:xfrm flipV="1">
            <a:off x="8300702" y="2517955"/>
            <a:ext cx="1002604" cy="1074362"/>
          </a:xfrm>
          <a:prstGeom prst="bentConnector3">
            <a:avLst>
              <a:gd name="adj1" fmla="val 50000"/>
            </a:avLst>
          </a:prstGeom>
          <a:ln w="28575">
            <a:solidFill>
              <a:srgbClr val="0070C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5" name="Picture 74">
            <a:extLst>
              <a:ext uri="{FF2B5EF4-FFF2-40B4-BE49-F238E27FC236}">
                <a16:creationId xmlns:a16="http://schemas.microsoft.com/office/drawing/2014/main" id="{30C33BE8-6CF2-4F54-33FA-DCDD108ED2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0886" y="4131166"/>
            <a:ext cx="749435" cy="749435"/>
          </a:xfrm>
          <a:prstGeom prst="rect">
            <a:avLst/>
          </a:prstGeom>
        </p:spPr>
      </p:pic>
      <p:sp>
        <p:nvSpPr>
          <p:cNvPr id="77" name="TextBox 76">
            <a:extLst>
              <a:ext uri="{FF2B5EF4-FFF2-40B4-BE49-F238E27FC236}">
                <a16:creationId xmlns:a16="http://schemas.microsoft.com/office/drawing/2014/main" id="{0105816B-AA2B-91DB-1772-353829A68D52}"/>
              </a:ext>
            </a:extLst>
          </p:cNvPr>
          <p:cNvSpPr txBox="1"/>
          <p:nvPr/>
        </p:nvSpPr>
        <p:spPr>
          <a:xfrm>
            <a:off x="10518304" y="4904189"/>
            <a:ext cx="89459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AI Search</a:t>
            </a:r>
          </a:p>
        </p:txBody>
      </p:sp>
      <p:cxnSp>
        <p:nvCxnSpPr>
          <p:cNvPr id="86" name="Straight Arrow Connector 56">
            <a:extLst>
              <a:ext uri="{FF2B5EF4-FFF2-40B4-BE49-F238E27FC236}">
                <a16:creationId xmlns:a16="http://schemas.microsoft.com/office/drawing/2014/main" id="{391F99F6-8435-39A4-BB7E-9AC995B5D029}"/>
              </a:ext>
            </a:extLst>
          </p:cNvPr>
          <p:cNvCxnSpPr>
            <a:cxnSpLocks/>
          </p:cNvCxnSpPr>
          <p:nvPr/>
        </p:nvCxnSpPr>
        <p:spPr>
          <a:xfrm>
            <a:off x="8297818" y="3602343"/>
            <a:ext cx="1008462" cy="903542"/>
          </a:xfrm>
          <a:prstGeom prst="bentConnector3">
            <a:avLst>
              <a:gd name="adj1" fmla="val 50000"/>
            </a:avLst>
          </a:prstGeom>
          <a:ln w="28575">
            <a:solidFill>
              <a:srgbClr val="0070C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CA277F42-EA14-7640-FCDB-E5311898C7A4}"/>
              </a:ext>
            </a:extLst>
          </p:cNvPr>
          <p:cNvCxnSpPr>
            <a:cxnSpLocks/>
            <a:stCxn id="56" idx="3"/>
            <a:endCxn id="58" idx="1"/>
          </p:cNvCxnSpPr>
          <p:nvPr/>
        </p:nvCxnSpPr>
        <p:spPr>
          <a:xfrm flipV="1">
            <a:off x="10032308" y="2517954"/>
            <a:ext cx="662769" cy="1"/>
          </a:xfrm>
          <a:prstGeom prst="straightConnector1">
            <a:avLst/>
          </a:prstGeom>
          <a:ln w="28575">
            <a:solidFill>
              <a:srgbClr val="0070C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1457F66A-5992-8D5D-3899-A422857F5CB9}"/>
              </a:ext>
            </a:extLst>
          </p:cNvPr>
          <p:cNvCxnSpPr>
            <a:cxnSpLocks/>
            <a:stCxn id="55" idx="3"/>
            <a:endCxn id="75" idx="1"/>
          </p:cNvCxnSpPr>
          <p:nvPr/>
        </p:nvCxnSpPr>
        <p:spPr>
          <a:xfrm flipV="1">
            <a:off x="10065359" y="4505884"/>
            <a:ext cx="525527" cy="1"/>
          </a:xfrm>
          <a:prstGeom prst="straightConnector1">
            <a:avLst/>
          </a:prstGeom>
          <a:ln w="28575">
            <a:solidFill>
              <a:srgbClr val="0070C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1FF54EBE-A434-91E5-CAE0-87A775BA7C14}"/>
              </a:ext>
            </a:extLst>
          </p:cNvPr>
          <p:cNvSpPr txBox="1"/>
          <p:nvPr/>
        </p:nvSpPr>
        <p:spPr>
          <a:xfrm>
            <a:off x="9197067" y="1864388"/>
            <a:ext cx="1007581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Function App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3E1DBADB-8D98-7007-36A8-2538CFDAD491}"/>
              </a:ext>
            </a:extLst>
          </p:cNvPr>
          <p:cNvSpPr txBox="1"/>
          <p:nvPr/>
        </p:nvSpPr>
        <p:spPr>
          <a:xfrm>
            <a:off x="9197066" y="3882242"/>
            <a:ext cx="1007581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Function App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B0CB90-1333-59CA-E05F-861E9F44558E}"/>
              </a:ext>
            </a:extLst>
          </p:cNvPr>
          <p:cNvSpPr txBox="1"/>
          <p:nvPr/>
        </p:nvSpPr>
        <p:spPr>
          <a:xfrm>
            <a:off x="5393842" y="3898913"/>
            <a:ext cx="1051941" cy="4154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Returns </a:t>
            </a:r>
            <a:r>
              <a:rPr lang="en-US" sz="900" dirty="0">
                <a:solidFill>
                  <a:srgbClr val="0070C0"/>
                </a:solidFill>
                <a:latin typeface="Segoe UI"/>
                <a:cs typeface="Segoe UI" pitchFamily="34" charset="0"/>
              </a:rPr>
              <a:t>sentiment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 analysis</a:t>
            </a:r>
          </a:p>
          <a:p>
            <a:pPr marL="228600" marR="0" lvl="0" indent="-22860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arenR"/>
              <a:tabLst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F55174-504E-596F-F89C-7BE085A121F8}"/>
              </a:ext>
            </a:extLst>
          </p:cNvPr>
          <p:cNvSpPr txBox="1"/>
          <p:nvPr/>
        </p:nvSpPr>
        <p:spPr>
          <a:xfrm>
            <a:off x="7537633" y="3903969"/>
            <a:ext cx="899907" cy="276999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3247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Publish message</a:t>
            </a:r>
          </a:p>
          <a:p>
            <a:pPr marL="228600" marR="0" lvl="0" indent="-22860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arenR"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4CAA84-80BB-5577-E735-F34A95D37862}"/>
              </a:ext>
            </a:extLst>
          </p:cNvPr>
          <p:cNvSpPr txBox="1"/>
          <p:nvPr/>
        </p:nvSpPr>
        <p:spPr>
          <a:xfrm>
            <a:off x="9303278" y="4905361"/>
            <a:ext cx="739486" cy="41549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3247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Index for search</a:t>
            </a:r>
          </a:p>
          <a:p>
            <a:pPr marL="228600" marR="0" lvl="0" indent="-22860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arenR"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FB5AA7-683E-51BA-0483-E14B6FD9B348}"/>
              </a:ext>
            </a:extLst>
          </p:cNvPr>
          <p:cNvSpPr txBox="1"/>
          <p:nvPr/>
        </p:nvSpPr>
        <p:spPr>
          <a:xfrm>
            <a:off x="9303278" y="2880045"/>
            <a:ext cx="739486" cy="55399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3247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Save to Cosmos DB for reference</a:t>
            </a: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228600" marR="0" lvl="0" indent="-22860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arenR"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901BB2E-23C0-8246-DC93-0A1FE1B12827}"/>
              </a:ext>
            </a:extLst>
          </p:cNvPr>
          <p:cNvSpPr txBox="1"/>
          <p:nvPr/>
        </p:nvSpPr>
        <p:spPr>
          <a:xfrm>
            <a:off x="7512646" y="3027440"/>
            <a:ext cx="1007581" cy="184666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Service Bus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/>
              <a:ea typeface="+mn-ea"/>
              <a:cs typeface="Segoe UI Semibold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B88220C-C564-0942-CAF3-25F54E0961E0}"/>
              </a:ext>
            </a:extLst>
          </p:cNvPr>
          <p:cNvSpPr/>
          <p:nvPr/>
        </p:nvSpPr>
        <p:spPr bwMode="auto">
          <a:xfrm>
            <a:off x="7338395" y="1681962"/>
            <a:ext cx="4135866" cy="3812342"/>
          </a:xfrm>
          <a:prstGeom prst="rect">
            <a:avLst/>
          </a:prstGeom>
          <a:noFill/>
          <a:ln w="12700">
            <a:solidFill>
              <a:srgbClr val="F4364C"/>
            </a:solidFill>
            <a:prstDash val="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Segoe UI Semibold"/>
              <a:ea typeface="+mn-ea"/>
              <a:cs typeface="Segoe UI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CEEE1F1-797C-52C9-BDBF-0E1CBB74FCCC}"/>
              </a:ext>
            </a:extLst>
          </p:cNvPr>
          <p:cNvSpPr txBox="1"/>
          <p:nvPr/>
        </p:nvSpPr>
        <p:spPr>
          <a:xfrm>
            <a:off x="8520227" y="5278905"/>
            <a:ext cx="21376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4364C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Optional Architecture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E5A5421-D58D-1A5F-1387-2F46790519BA}"/>
              </a:ext>
            </a:extLst>
          </p:cNvPr>
          <p:cNvSpPr/>
          <p:nvPr/>
        </p:nvSpPr>
        <p:spPr bwMode="auto">
          <a:xfrm>
            <a:off x="3744783" y="1681961"/>
            <a:ext cx="3408429" cy="4118137"/>
          </a:xfrm>
          <a:prstGeom prst="rect">
            <a:avLst/>
          </a:prstGeom>
          <a:noFill/>
          <a:ln w="12700">
            <a:solidFill>
              <a:srgbClr val="00B050"/>
            </a:solidFill>
            <a:prstDash val="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Segoe UI Semibold"/>
              <a:ea typeface="+mn-ea"/>
              <a:cs typeface="Segoe UI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5148D4-B489-FAF9-2C57-1F5EB9BEECBF}"/>
              </a:ext>
            </a:extLst>
          </p:cNvPr>
          <p:cNvSpPr txBox="1"/>
          <p:nvPr/>
        </p:nvSpPr>
        <p:spPr>
          <a:xfrm>
            <a:off x="3499160" y="5532605"/>
            <a:ext cx="21376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Example Architecture</a:t>
            </a:r>
          </a:p>
        </p:txBody>
      </p:sp>
    </p:spTree>
    <p:extLst>
      <p:ext uri="{BB962C8B-B14F-4D97-AF65-F5344CB8AC3E}">
        <p14:creationId xmlns:p14="http://schemas.microsoft.com/office/powerpoint/2010/main" val="4283683185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Dark 16x9">
  <a:themeElements>
    <a:clrScheme name="Theme Colors Dark">
      <a:dk1>
        <a:srgbClr val="091F2C"/>
      </a:dk1>
      <a:lt1>
        <a:srgbClr val="FFFFFF"/>
      </a:lt1>
      <a:dk2>
        <a:srgbClr val="463668"/>
      </a:dk2>
      <a:lt2>
        <a:srgbClr val="E8E6DF"/>
      </a:lt2>
      <a:accent1>
        <a:srgbClr val="C5B4E3"/>
      </a:accent1>
      <a:accent2>
        <a:srgbClr val="8661C5"/>
      </a:accent2>
      <a:accent3>
        <a:srgbClr val="0078D4"/>
      </a:accent3>
      <a:accent4>
        <a:srgbClr val="D7D2CB"/>
      </a:accent4>
      <a:accent5>
        <a:srgbClr val="D59ED7"/>
      </a:accent5>
      <a:accent6>
        <a:srgbClr val="D2D2D2"/>
      </a:accent6>
      <a:hlink>
        <a:srgbClr val="D59ED7"/>
      </a:hlink>
      <a:folHlink>
        <a:srgbClr val="D59ED7"/>
      </a:folHlink>
    </a:clrScheme>
    <a:fontScheme name="Microsoft 2019 Brand Templates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chemeClr val="bg1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Microsoft brand template starter - 16x9 v02.potx" id="{9DE343BB-684C-4E39-9ABE-CA20EBB6B8E9}" vid="{2DADB89F-2F3A-458B-84CE-11ACB76D722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115</TotalTime>
  <Words>128</Words>
  <Application>Microsoft Office PowerPoint</Application>
  <PresentationFormat>Widescreen</PresentationFormat>
  <Paragraphs>27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9" baseType="lpstr">
      <vt:lpstr>-apple-system</vt:lpstr>
      <vt:lpstr>Aptos</vt:lpstr>
      <vt:lpstr>Arial</vt:lpstr>
      <vt:lpstr>Consolas</vt:lpstr>
      <vt:lpstr>Segoe UI</vt:lpstr>
      <vt:lpstr>Segoe UI Semibold</vt:lpstr>
      <vt:lpstr>Wingdings</vt:lpstr>
      <vt:lpstr>Dark 16x9</vt:lpstr>
      <vt:lpstr>Document / Text Sentiment Analysis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Document / Text Sentiment Analysis</dc:title>
  <dc:creator>Rick Caudle</dc:creator>
  <cp:lastModifiedBy>Rick Caudle</cp:lastModifiedBy>
  <cp:revision>3</cp:revision>
  <dcterms:created xsi:type="dcterms:W3CDTF">2024-01-31T16:58:17Z</dcterms:created>
  <dcterms:modified xsi:type="dcterms:W3CDTF">2024-01-31T18:55:17Z</dcterms:modified>
</cp:coreProperties>
</file>